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4" r:id="rId4"/>
    <p:sldId id="265" r:id="rId5"/>
    <p:sldId id="266" r:id="rId6"/>
    <p:sldId id="267" r:id="rId7"/>
    <p:sldId id="268" r:id="rId8"/>
    <p:sldId id="269"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F39"/>
    <a:srgbClr val="F0DA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44" d="100"/>
          <a:sy n="144" d="100"/>
        </p:scale>
        <p:origin x="84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184525" y="1795685"/>
            <a:ext cx="2739118" cy="281671"/>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184525" y="1795685"/>
            <a:ext cx="2739118" cy="281671"/>
          </a:xfrm>
        </p:spPr>
        <p:txBody>
          <a:bodyPr anchor="ct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2440214" y="719385"/>
            <a:ext cx="4263572" cy="1004186"/>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106715"/>
            <a:ext cx="8211824" cy="295728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106715"/>
            <a:ext cx="8211824" cy="295728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106715"/>
            <a:ext cx="8211824" cy="295728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3519714" y="272143"/>
            <a:ext cx="2113643" cy="480786"/>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644771"/>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3159352"/>
            <a:ext cx="8159750" cy="523648"/>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261628"/>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0DAB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0DAB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0DAB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0DAB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0DAB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0DAB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3377" y="3028137"/>
            <a:ext cx="2739118" cy="281671"/>
          </a:xfrm>
        </p:spPr>
        <p:txBody>
          <a:bodyPr>
            <a:noAutofit/>
          </a:bodyPr>
          <a:lstStyle/>
          <a:p>
            <a:r>
              <a:rPr lang="en-US" sz="5400" b="1" dirty="0" smtClean="0">
                <a:ln>
                  <a:solidFill>
                    <a:sysClr val="windowText" lastClr="000000"/>
                  </a:solidFill>
                </a:ln>
                <a:effectLst>
                  <a:outerShdw blurRad="38100" dist="38100" dir="2700000" algn="tl">
                    <a:srgbClr val="000000">
                      <a:alpha val="43137"/>
                    </a:srgbClr>
                  </a:outerShdw>
                </a:effectLst>
              </a:rPr>
              <a:t>Mark 2:13-17</a:t>
            </a:r>
            <a:endParaRPr lang="en-US" sz="5400" b="1" dirty="0">
              <a:ln>
                <a:solidFill>
                  <a:sysClr val="windowText" lastClr="000000"/>
                </a:solidFill>
              </a:ln>
              <a:effectLst>
                <a:outerShdw blurRad="38100" dist="38100" dir="2700000" algn="tl">
                  <a:srgbClr val="000000">
                    <a:alpha val="43137"/>
                  </a:srgbClr>
                </a:outerShdw>
              </a:effectLst>
            </a:endParaRPr>
          </a:p>
        </p:txBody>
      </p:sp>
      <p:sp>
        <p:nvSpPr>
          <p:cNvPr id="2" name="Title 1"/>
          <p:cNvSpPr>
            <a:spLocks noGrp="1"/>
          </p:cNvSpPr>
          <p:nvPr>
            <p:ph type="title"/>
          </p:nvPr>
        </p:nvSpPr>
        <p:spPr>
          <a:xfrm>
            <a:off x="86139" y="659750"/>
            <a:ext cx="8998226" cy="1004186"/>
          </a:xfrm>
        </p:spPr>
        <p:txBody>
          <a:bodyPr>
            <a:noAutofit/>
          </a:bodyPr>
          <a:lstStyle/>
          <a:p>
            <a:r>
              <a:rPr lang="en-US" sz="4800" b="1" dirty="0" smtClean="0">
                <a:ln>
                  <a:solidFill>
                    <a:sysClr val="windowText" lastClr="000000"/>
                  </a:solidFill>
                </a:ln>
                <a:effectLst>
                  <a:outerShdw blurRad="38100" dist="38100" dir="2700000" algn="tl">
                    <a:srgbClr val="000000">
                      <a:alpha val="43137"/>
                    </a:srgbClr>
                  </a:outerShdw>
                </a:effectLst>
              </a:rPr>
              <a:t>When You Struggle, Remember That You have a Friend</a:t>
            </a:r>
            <a:endParaRPr lang="en-US" sz="4800" b="1" dirty="0">
              <a:ln>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85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5400" b="1" u="sng" dirty="0" smtClean="0">
                <a:ln>
                  <a:solidFill>
                    <a:sysClr val="windowText" lastClr="000000"/>
                  </a:solidFill>
                </a:ln>
                <a:effectLst>
                  <a:outerShdw blurRad="38100" dist="38100" dir="2700000" algn="tl">
                    <a:srgbClr val="000000">
                      <a:alpha val="43137"/>
                    </a:srgbClr>
                  </a:outerShdw>
                </a:effectLst>
              </a:rPr>
              <a:t>First Attitude</a:t>
            </a:r>
            <a:endParaRPr lang="en-US" sz="5400" b="1" u="sng" dirty="0">
              <a:ln>
                <a:solidFill>
                  <a:sysClr val="windowText" lastClr="000000"/>
                </a:solidFill>
              </a:ln>
              <a:effectLst>
                <a:outerShdw blurRad="38100" dist="38100" dir="2700000" algn="tl">
                  <a:srgbClr val="000000">
                    <a:alpha val="43137"/>
                  </a:srgbClr>
                </a:outerShdw>
              </a:effectLst>
            </a:endParaRPr>
          </a:p>
        </p:txBody>
      </p:sp>
      <p:sp>
        <p:nvSpPr>
          <p:cNvPr id="2" name="Title 1"/>
          <p:cNvSpPr>
            <a:spLocks noGrp="1"/>
          </p:cNvSpPr>
          <p:nvPr>
            <p:ph type="title"/>
          </p:nvPr>
        </p:nvSpPr>
        <p:spPr>
          <a:xfrm>
            <a:off x="86139" y="272142"/>
            <a:ext cx="8971722" cy="1410883"/>
          </a:xfrm>
        </p:spPr>
        <p:txBody>
          <a:bodyPr>
            <a:noAutofit/>
          </a:bodyPr>
          <a:lstStyle/>
          <a:p>
            <a:r>
              <a:rPr lang="en-US" sz="5400" b="1" dirty="0" smtClean="0">
                <a:ln>
                  <a:solidFill>
                    <a:sysClr val="windowText" lastClr="000000"/>
                  </a:solidFill>
                </a:ln>
                <a:effectLst>
                  <a:outerShdw blurRad="38100" dist="38100" dir="2700000" algn="tl">
                    <a:srgbClr val="000000">
                      <a:alpha val="43137"/>
                    </a:srgbClr>
                  </a:outerShdw>
                </a:effectLst>
              </a:rPr>
              <a:t>I. Jesus Never Excused </a:t>
            </a:r>
            <a:br>
              <a:rPr lang="en-US" sz="5400" b="1" dirty="0" smtClean="0">
                <a:ln>
                  <a:solidFill>
                    <a:sysClr val="windowText" lastClr="000000"/>
                  </a:solidFill>
                </a:ln>
                <a:effectLst>
                  <a:outerShdw blurRad="38100" dist="38100" dir="2700000" algn="tl">
                    <a:srgbClr val="000000">
                      <a:alpha val="43137"/>
                    </a:srgbClr>
                  </a:outerShdw>
                </a:effectLst>
              </a:rPr>
            </a:br>
            <a:r>
              <a:rPr lang="en-US" sz="5400" b="1" dirty="0" smtClean="0">
                <a:ln>
                  <a:solidFill>
                    <a:sysClr val="windowText" lastClr="000000"/>
                  </a:solidFill>
                </a:ln>
                <a:effectLst>
                  <a:outerShdw blurRad="38100" dist="38100" dir="2700000" algn="tl">
                    <a:srgbClr val="000000">
                      <a:alpha val="43137"/>
                    </a:srgbClr>
                  </a:outerShdw>
                </a:effectLst>
              </a:rPr>
              <a:t>or Condoned Sin</a:t>
            </a:r>
            <a:endParaRPr lang="en-US" sz="5400" b="1" dirty="0">
              <a:ln>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5400" b="1" u="sng" dirty="0" smtClean="0">
                <a:ln>
                  <a:solidFill>
                    <a:sysClr val="windowText" lastClr="000000"/>
                  </a:solidFill>
                </a:ln>
                <a:effectLst>
                  <a:outerShdw blurRad="38100" dist="38100" dir="2700000" algn="tl">
                    <a:srgbClr val="000000">
                      <a:alpha val="43137"/>
                    </a:srgbClr>
                  </a:outerShdw>
                </a:effectLst>
              </a:rPr>
              <a:t>Second Attitude</a:t>
            </a:r>
            <a:endParaRPr lang="en-US" sz="5400" b="1" u="sng" dirty="0">
              <a:ln>
                <a:solidFill>
                  <a:sysClr val="windowText" lastClr="000000"/>
                </a:solidFill>
              </a:ln>
              <a:effectLst>
                <a:outerShdw blurRad="38100" dist="38100" dir="2700000" algn="tl">
                  <a:srgbClr val="000000">
                    <a:alpha val="43137"/>
                  </a:srgbClr>
                </a:outerShdw>
              </a:effectLst>
            </a:endParaRPr>
          </a:p>
        </p:txBody>
      </p:sp>
      <p:sp>
        <p:nvSpPr>
          <p:cNvPr id="2" name="Title 1"/>
          <p:cNvSpPr>
            <a:spLocks noGrp="1"/>
          </p:cNvSpPr>
          <p:nvPr>
            <p:ph type="title"/>
          </p:nvPr>
        </p:nvSpPr>
        <p:spPr>
          <a:xfrm>
            <a:off x="86139" y="272142"/>
            <a:ext cx="8971722" cy="1410883"/>
          </a:xfrm>
        </p:spPr>
        <p:txBody>
          <a:bodyPr>
            <a:noAutofit/>
          </a:bodyPr>
          <a:lstStyle/>
          <a:p>
            <a:r>
              <a:rPr lang="en-US" sz="5400" b="1" dirty="0" smtClean="0">
                <a:ln>
                  <a:solidFill>
                    <a:sysClr val="windowText" lastClr="000000"/>
                  </a:solidFill>
                </a:ln>
                <a:effectLst>
                  <a:outerShdw blurRad="38100" dist="38100" dir="2700000" algn="tl">
                    <a:srgbClr val="000000">
                      <a:alpha val="43137"/>
                    </a:srgbClr>
                  </a:outerShdw>
                </a:effectLst>
              </a:rPr>
              <a:t>II. Jesus Always Loved the Person</a:t>
            </a:r>
            <a:endParaRPr lang="en-US" sz="5400" b="1" dirty="0">
              <a:ln>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37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5400" b="1" u="sng" dirty="0" smtClean="0">
                <a:ln>
                  <a:solidFill>
                    <a:sysClr val="windowText" lastClr="000000"/>
                  </a:solidFill>
                </a:ln>
                <a:effectLst>
                  <a:outerShdw blurRad="38100" dist="38100" dir="2700000" algn="tl">
                    <a:srgbClr val="000000">
                      <a:alpha val="43137"/>
                    </a:srgbClr>
                  </a:outerShdw>
                </a:effectLst>
              </a:rPr>
              <a:t>Second Attitude</a:t>
            </a:r>
            <a:endParaRPr lang="en-US" sz="5400" b="1" u="sng" dirty="0">
              <a:ln>
                <a:solidFill>
                  <a:sysClr val="windowText" lastClr="000000"/>
                </a:solidFill>
              </a:ln>
              <a:effectLst>
                <a:outerShdw blurRad="38100" dist="38100" dir="2700000" algn="tl">
                  <a:srgbClr val="000000">
                    <a:alpha val="43137"/>
                  </a:srgbClr>
                </a:outerShdw>
              </a:effectLst>
            </a:endParaRPr>
          </a:p>
        </p:txBody>
      </p:sp>
      <p:sp>
        <p:nvSpPr>
          <p:cNvPr id="2" name="Title 1"/>
          <p:cNvSpPr>
            <a:spLocks noGrp="1"/>
          </p:cNvSpPr>
          <p:nvPr>
            <p:ph type="title"/>
          </p:nvPr>
        </p:nvSpPr>
        <p:spPr>
          <a:xfrm>
            <a:off x="86139" y="272142"/>
            <a:ext cx="8971722" cy="1410883"/>
          </a:xfrm>
        </p:spPr>
        <p:txBody>
          <a:bodyPr>
            <a:noAutofit/>
          </a:bodyPr>
          <a:lstStyle/>
          <a:p>
            <a:r>
              <a:rPr lang="en-US" sz="5400" b="1" dirty="0" smtClean="0">
                <a:ln>
                  <a:solidFill>
                    <a:sysClr val="windowText" lastClr="000000"/>
                  </a:solidFill>
                </a:ln>
                <a:effectLst>
                  <a:outerShdw blurRad="38100" dist="38100" dir="2700000" algn="tl">
                    <a:srgbClr val="000000">
                      <a:alpha val="43137"/>
                    </a:srgbClr>
                  </a:outerShdw>
                </a:effectLst>
              </a:rPr>
              <a:t>II. Jesus Always Loved the Person</a:t>
            </a:r>
            <a:endParaRPr lang="en-US" sz="5400" b="1" dirty="0">
              <a:ln>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302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5400" b="1" u="sng" dirty="0" smtClean="0">
                <a:ln>
                  <a:solidFill>
                    <a:sysClr val="windowText" lastClr="000000"/>
                  </a:solidFill>
                </a:ln>
                <a:effectLst>
                  <a:outerShdw blurRad="38100" dist="38100" dir="2700000" algn="tl">
                    <a:srgbClr val="000000">
                      <a:alpha val="43137"/>
                    </a:srgbClr>
                  </a:outerShdw>
                </a:effectLst>
              </a:rPr>
              <a:t>Third Attitude</a:t>
            </a:r>
            <a:endParaRPr lang="en-US" sz="5400" b="1" u="sng" dirty="0">
              <a:ln>
                <a:solidFill>
                  <a:sysClr val="windowText" lastClr="000000"/>
                </a:solidFill>
              </a:ln>
              <a:effectLst>
                <a:outerShdw blurRad="38100" dist="38100" dir="2700000" algn="tl">
                  <a:srgbClr val="000000">
                    <a:alpha val="43137"/>
                  </a:srgbClr>
                </a:outerShdw>
              </a:effectLst>
            </a:endParaRPr>
          </a:p>
        </p:txBody>
      </p:sp>
      <p:sp>
        <p:nvSpPr>
          <p:cNvPr id="2" name="Title 1"/>
          <p:cNvSpPr>
            <a:spLocks noGrp="1"/>
          </p:cNvSpPr>
          <p:nvPr>
            <p:ph type="title"/>
          </p:nvPr>
        </p:nvSpPr>
        <p:spPr>
          <a:xfrm>
            <a:off x="86139" y="272142"/>
            <a:ext cx="8971722" cy="1410883"/>
          </a:xfrm>
        </p:spPr>
        <p:txBody>
          <a:bodyPr>
            <a:noAutofit/>
          </a:bodyPr>
          <a:lstStyle/>
          <a:p>
            <a:r>
              <a:rPr lang="en-US" sz="5400" b="1" dirty="0" smtClean="0">
                <a:ln>
                  <a:solidFill>
                    <a:sysClr val="windowText" lastClr="000000"/>
                  </a:solidFill>
                </a:ln>
                <a:effectLst>
                  <a:outerShdw blurRad="38100" dist="38100" dir="2700000" algn="tl">
                    <a:srgbClr val="000000">
                      <a:alpha val="43137"/>
                    </a:srgbClr>
                  </a:outerShdw>
                </a:effectLst>
              </a:rPr>
              <a:t>III. Jesus Desires For You </a:t>
            </a:r>
            <a:endParaRPr lang="en-US" sz="5400" b="1" dirty="0">
              <a:ln>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475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2156" y="205408"/>
            <a:ext cx="8819321" cy="4797287"/>
          </a:xfrm>
        </p:spPr>
        <p:txBody>
          <a:bodyPr>
            <a:normAutofit fontScale="77500" lnSpcReduction="20000"/>
          </a:bodyPr>
          <a:lstStyle/>
          <a:p>
            <a:r>
              <a:rPr lang="en-US" sz="5400" b="1" dirty="0">
                <a:ln w="12700">
                  <a:solidFill>
                    <a:sysClr val="windowText" lastClr="000000"/>
                  </a:solidFill>
                </a:ln>
                <a:effectLst>
                  <a:outerShdw blurRad="38100" dist="38100" dir="2700000" algn="tl">
                    <a:srgbClr val="000000">
                      <a:alpha val="43137"/>
                    </a:srgbClr>
                  </a:outerShdw>
                </a:effectLst>
              </a:rPr>
              <a:t>Do not marvel at this; for an hour is coming, in which all who are in the tombs will hear His voice</a:t>
            </a:r>
            <a:r>
              <a:rPr lang="en-US" sz="5400" b="1" dirty="0" smtClean="0">
                <a:ln w="12700">
                  <a:solidFill>
                    <a:sysClr val="windowText" lastClr="000000"/>
                  </a:solidFill>
                </a:ln>
                <a:effectLst>
                  <a:outerShdw blurRad="38100" dist="38100" dir="2700000" algn="tl">
                    <a:srgbClr val="000000">
                      <a:alpha val="43137"/>
                    </a:srgbClr>
                  </a:outerShdw>
                </a:effectLst>
              </a:rPr>
              <a:t>, and </a:t>
            </a:r>
            <a:r>
              <a:rPr lang="en-US" sz="5400" b="1" dirty="0">
                <a:ln w="12700">
                  <a:solidFill>
                    <a:sysClr val="windowText" lastClr="000000"/>
                  </a:solidFill>
                </a:ln>
                <a:effectLst>
                  <a:outerShdw blurRad="38100" dist="38100" dir="2700000" algn="tl">
                    <a:srgbClr val="000000">
                      <a:alpha val="43137"/>
                    </a:srgbClr>
                  </a:outerShdw>
                </a:effectLst>
              </a:rPr>
              <a:t>will come forth; those who did the good deeds to a resurrection of life, those who committed the evil deeds to a resurrection of </a:t>
            </a:r>
            <a:r>
              <a:rPr lang="en-US" sz="5400" b="1" dirty="0" smtClean="0">
                <a:ln w="12700">
                  <a:solidFill>
                    <a:sysClr val="windowText" lastClr="000000"/>
                  </a:solidFill>
                </a:ln>
                <a:effectLst>
                  <a:outerShdw blurRad="38100" dist="38100" dir="2700000" algn="tl">
                    <a:srgbClr val="000000">
                      <a:alpha val="43137"/>
                    </a:srgbClr>
                  </a:outerShdw>
                </a:effectLst>
              </a:rPr>
              <a:t>judgment. </a:t>
            </a:r>
            <a:r>
              <a:rPr lang="en-US" sz="5400" b="1" dirty="0" smtClean="0">
                <a:ln w="12700">
                  <a:solidFill>
                    <a:sysClr val="windowText" lastClr="000000"/>
                  </a:solidFill>
                </a:ln>
                <a:effectLst>
                  <a:outerShdw blurRad="38100" dist="38100" dir="2700000" algn="tl">
                    <a:srgbClr val="000000">
                      <a:alpha val="43137"/>
                    </a:srgbClr>
                  </a:outerShdw>
                </a:effectLst>
              </a:rPr>
              <a:t>John 5:28-29</a:t>
            </a:r>
            <a:endParaRPr lang="en-US" sz="5400" b="1" dirty="0">
              <a:ln w="12700">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148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53010"/>
            <a:ext cx="9144000" cy="5090490"/>
          </a:xfrm>
        </p:spPr>
        <p:txBody>
          <a:bodyPr>
            <a:normAutofit fontScale="77500" lnSpcReduction="20000"/>
          </a:bodyPr>
          <a:lstStyle/>
          <a:p>
            <a:r>
              <a:rPr lang="en-US" sz="5400" b="1" dirty="0">
                <a:ln w="12700">
                  <a:solidFill>
                    <a:sysClr val="windowText" lastClr="000000"/>
                  </a:solidFill>
                </a:ln>
                <a:effectLst>
                  <a:outerShdw blurRad="38100" dist="38100" dir="2700000" algn="tl">
                    <a:srgbClr val="000000">
                      <a:alpha val="43137"/>
                    </a:srgbClr>
                  </a:outerShdw>
                </a:effectLst>
              </a:rPr>
              <a:t>“Two men went up into the temple to pray, one a Pharisee and the other a tax collector. </a:t>
            </a:r>
            <a:r>
              <a:rPr lang="en-US" sz="5400" b="1" dirty="0" smtClean="0">
                <a:ln w="12700">
                  <a:solidFill>
                    <a:sysClr val="windowText" lastClr="000000"/>
                  </a:solidFill>
                </a:ln>
                <a:effectLst>
                  <a:outerShdw blurRad="38100" dist="38100" dir="2700000" algn="tl">
                    <a:srgbClr val="000000">
                      <a:alpha val="43137"/>
                    </a:srgbClr>
                  </a:outerShdw>
                </a:effectLst>
              </a:rPr>
              <a:t>The </a:t>
            </a:r>
            <a:r>
              <a:rPr lang="en-US" sz="5400" b="1" dirty="0">
                <a:ln w="12700">
                  <a:solidFill>
                    <a:sysClr val="windowText" lastClr="000000"/>
                  </a:solidFill>
                </a:ln>
                <a:effectLst>
                  <a:outerShdw blurRad="38100" dist="38100" dir="2700000" algn="tl">
                    <a:srgbClr val="000000">
                      <a:alpha val="43137"/>
                    </a:srgbClr>
                  </a:outerShdw>
                </a:effectLst>
              </a:rPr>
              <a:t>Pharisee stood and was praying this to himself: ‘God, I thank You that I am not like other people: swindlers, unjust, adulterers, or even like this tax collector. </a:t>
            </a:r>
            <a:r>
              <a:rPr lang="en-US" sz="5400" b="1" dirty="0" smtClean="0">
                <a:ln w="12700">
                  <a:solidFill>
                    <a:sysClr val="windowText" lastClr="000000"/>
                  </a:solidFill>
                </a:ln>
                <a:effectLst>
                  <a:outerShdw blurRad="38100" dist="38100" dir="2700000" algn="tl">
                    <a:srgbClr val="000000">
                      <a:alpha val="43137"/>
                    </a:srgbClr>
                  </a:outerShdw>
                </a:effectLst>
              </a:rPr>
              <a:t>I </a:t>
            </a:r>
            <a:r>
              <a:rPr lang="en-US" sz="5400" b="1" dirty="0">
                <a:ln w="12700">
                  <a:solidFill>
                    <a:sysClr val="windowText" lastClr="000000"/>
                  </a:solidFill>
                </a:ln>
                <a:effectLst>
                  <a:outerShdw blurRad="38100" dist="38100" dir="2700000" algn="tl">
                    <a:srgbClr val="000000">
                      <a:alpha val="43137"/>
                    </a:srgbClr>
                  </a:outerShdw>
                </a:effectLst>
              </a:rPr>
              <a:t>fast twice a week; I pay tithes of all that I get.’ </a:t>
            </a:r>
            <a:endParaRPr lang="en-US" sz="5400" b="1" dirty="0">
              <a:ln w="12700">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39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9144000" cy="5143500"/>
          </a:xfrm>
        </p:spPr>
        <p:txBody>
          <a:bodyPr>
            <a:normAutofit fontScale="70000" lnSpcReduction="20000"/>
          </a:bodyPr>
          <a:lstStyle/>
          <a:p>
            <a:r>
              <a:rPr lang="en-US" sz="5400" b="1" dirty="0">
                <a:ln w="12700">
                  <a:solidFill>
                    <a:sysClr val="windowText" lastClr="000000"/>
                  </a:solidFill>
                </a:ln>
                <a:effectLst>
                  <a:outerShdw blurRad="38100" dist="38100" dir="2700000" algn="tl">
                    <a:srgbClr val="000000">
                      <a:alpha val="43137"/>
                    </a:srgbClr>
                  </a:outerShdw>
                </a:effectLst>
              </a:rPr>
              <a:t>But the tax collector, standing some distance away, was even unwilling to lift up his eyes to heaven, but was beating his breast, saying, ‘God, be merciful to me, the sinner!’ </a:t>
            </a:r>
            <a:r>
              <a:rPr lang="en-US" sz="5400" b="1" dirty="0" smtClean="0">
                <a:ln w="12700">
                  <a:solidFill>
                    <a:sysClr val="windowText" lastClr="000000"/>
                  </a:solidFill>
                </a:ln>
                <a:effectLst>
                  <a:outerShdw blurRad="38100" dist="38100" dir="2700000" algn="tl">
                    <a:srgbClr val="000000">
                      <a:alpha val="43137"/>
                    </a:srgbClr>
                  </a:outerShdw>
                </a:effectLst>
              </a:rPr>
              <a:t>I </a:t>
            </a:r>
            <a:r>
              <a:rPr lang="en-US" sz="5400" b="1" dirty="0">
                <a:ln w="12700">
                  <a:solidFill>
                    <a:sysClr val="windowText" lastClr="000000"/>
                  </a:solidFill>
                </a:ln>
                <a:effectLst>
                  <a:outerShdw blurRad="38100" dist="38100" dir="2700000" algn="tl">
                    <a:srgbClr val="000000">
                      <a:alpha val="43137"/>
                    </a:srgbClr>
                  </a:outerShdw>
                </a:effectLst>
              </a:rPr>
              <a:t>tell you, this man went to his house justified rather than the other; for everyone who exalts himself will be humbled, but he who humbles himself will be exalted</a:t>
            </a:r>
            <a:r>
              <a:rPr lang="en-US" sz="5400" b="1" dirty="0" smtClean="0">
                <a:ln w="12700">
                  <a:solidFill>
                    <a:sysClr val="windowText" lastClr="000000"/>
                  </a:solidFill>
                </a:ln>
                <a:effectLst>
                  <a:outerShdw blurRad="38100" dist="38100" dir="2700000" algn="tl">
                    <a:srgbClr val="000000">
                      <a:alpha val="43137"/>
                    </a:srgbClr>
                  </a:outerShdw>
                </a:effectLst>
              </a:rPr>
              <a:t>.” </a:t>
            </a:r>
            <a:r>
              <a:rPr lang="en-US" sz="5400" b="1" dirty="0" smtClean="0">
                <a:ln w="12700">
                  <a:solidFill>
                    <a:sysClr val="windowText" lastClr="000000"/>
                  </a:solidFill>
                </a:ln>
                <a:effectLst>
                  <a:outerShdw blurRad="38100" dist="38100" dir="2700000" algn="tl">
                    <a:srgbClr val="000000">
                      <a:alpha val="43137"/>
                    </a:srgbClr>
                  </a:outerShdw>
                </a:effectLst>
              </a:rPr>
              <a:t>Luke 18:10-14</a:t>
            </a:r>
            <a:endParaRPr lang="en-US" sz="5400" b="1" dirty="0">
              <a:ln w="12700">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227981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88</TotalTime>
  <Words>250</Words>
  <Application>Microsoft Office PowerPoint</Application>
  <PresentationFormat>On-screen Show (16:9)</PresentationFormat>
  <Paragraphs>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Adelle-Regular</vt:lpstr>
      <vt:lpstr>Apple Chancery</vt:lpstr>
      <vt:lpstr>Arial</vt:lpstr>
      <vt:lpstr>Trebuchet MS</vt:lpstr>
      <vt:lpstr>Default</vt:lpstr>
      <vt:lpstr>When You Struggle, Remember That You have a Friend</vt:lpstr>
      <vt:lpstr>I. Jesus Never Excused  or Condoned Sin</vt:lpstr>
      <vt:lpstr>II. Jesus Always Loved the Person</vt:lpstr>
      <vt:lpstr>II. Jesus Always Loved the Person</vt:lpstr>
      <vt:lpstr>III. Jesus Desires For You </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Rachel Sutton</cp:lastModifiedBy>
  <cp:revision>23</cp:revision>
  <dcterms:created xsi:type="dcterms:W3CDTF">2014-03-26T14:03:34Z</dcterms:created>
  <dcterms:modified xsi:type="dcterms:W3CDTF">2017-08-17T17:53:06Z</dcterms:modified>
</cp:coreProperties>
</file>